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4" r:id="rId1"/>
  </p:sldMasterIdLst>
  <p:sldIdLst>
    <p:sldId id="256" r:id="rId2"/>
    <p:sldId id="258" r:id="rId3"/>
    <p:sldId id="257" r:id="rId4"/>
    <p:sldId id="260" r:id="rId5"/>
    <p:sldId id="265" r:id="rId6"/>
    <p:sldId id="266" r:id="rId7"/>
    <p:sldId id="267" r:id="rId8"/>
    <p:sldId id="275" r:id="rId9"/>
    <p:sldId id="271" r:id="rId10"/>
    <p:sldId id="272" r:id="rId11"/>
    <p:sldId id="269" r:id="rId12"/>
    <p:sldId id="274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8357563-7C0A-D148-B042-C35958B4C9D4}">
          <p14:sldIdLst>
            <p14:sldId id="256"/>
            <p14:sldId id="258"/>
            <p14:sldId id="257"/>
            <p14:sldId id="260"/>
            <p14:sldId id="265"/>
            <p14:sldId id="266"/>
            <p14:sldId id="267"/>
            <p14:sldId id="275"/>
            <p14:sldId id="271"/>
            <p14:sldId id="272"/>
            <p14:sldId id="269"/>
            <p14:sldId id="274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E36636D-D922-432D-A958-524484B5923D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15" r:id="rId1"/>
    <p:sldLayoutId id="2147484316" r:id="rId2"/>
    <p:sldLayoutId id="2147484317" r:id="rId3"/>
    <p:sldLayoutId id="2147484318" r:id="rId4"/>
    <p:sldLayoutId id="2147484319" r:id="rId5"/>
    <p:sldLayoutId id="2147484320" r:id="rId6"/>
    <p:sldLayoutId id="2147484321" r:id="rId7"/>
    <p:sldLayoutId id="2147484322" r:id="rId8"/>
    <p:sldLayoutId id="2147484323" r:id="rId9"/>
    <p:sldLayoutId id="2147484324" r:id="rId10"/>
    <p:sldLayoutId id="214748432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PLAY structure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THEATRE ARTS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58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facts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Date (day or year, or Studebaker =60’s car)</a:t>
            </a:r>
            <a:endParaRPr lang="en-US" sz="2800" dirty="0"/>
          </a:p>
          <a:p>
            <a:pPr lvl="1"/>
            <a:r>
              <a:rPr lang="en-US" sz="2800" dirty="0"/>
              <a:t>Geographical </a:t>
            </a:r>
            <a:r>
              <a:rPr lang="en-US" sz="2800" dirty="0" smtClean="0"/>
              <a:t>Location (house, alley, NY)</a:t>
            </a:r>
            <a:endParaRPr lang="en-US" sz="2800" dirty="0"/>
          </a:p>
          <a:p>
            <a:pPr lvl="1"/>
            <a:r>
              <a:rPr lang="en-US" sz="2800" dirty="0"/>
              <a:t>Social </a:t>
            </a:r>
            <a:r>
              <a:rPr lang="en-US" sz="2800" dirty="0" smtClean="0"/>
              <a:t>Environment (hobbies, marriage, siblings, job, social events, relationships, status)</a:t>
            </a:r>
            <a:endParaRPr lang="en-US" sz="2800" dirty="0"/>
          </a:p>
          <a:p>
            <a:pPr lvl="1"/>
            <a:r>
              <a:rPr lang="en-US" sz="2800" dirty="0"/>
              <a:t>Political </a:t>
            </a:r>
            <a:r>
              <a:rPr lang="en-US" sz="2800" dirty="0" smtClean="0"/>
              <a:t>Environment (laws, government, rules)</a:t>
            </a:r>
            <a:endParaRPr lang="en-US" sz="2800" dirty="0"/>
          </a:p>
          <a:p>
            <a:pPr lvl="1"/>
            <a:r>
              <a:rPr lang="en-US" sz="2800" dirty="0"/>
              <a:t>Religious </a:t>
            </a:r>
            <a:r>
              <a:rPr lang="en-US" sz="2800" dirty="0" smtClean="0"/>
              <a:t>Environment (morals, values, religion)</a:t>
            </a:r>
            <a:endParaRPr lang="en-US" sz="2800" dirty="0"/>
          </a:p>
          <a:p>
            <a:pPr lvl="1"/>
            <a:r>
              <a:rPr lang="en-US" sz="2800" dirty="0"/>
              <a:t>Economic </a:t>
            </a:r>
            <a:r>
              <a:rPr lang="en-US" sz="2800" dirty="0" smtClean="0"/>
              <a:t>Environment (money, job, status)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5216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Information about character’s background or plot action that occurred prior to the beginning of the play.  </a:t>
            </a:r>
          </a:p>
          <a:p>
            <a:endParaRPr lang="en-US" sz="3200" dirty="0"/>
          </a:p>
          <a:p>
            <a:r>
              <a:rPr lang="en-US" sz="3200" dirty="0" smtClean="0"/>
              <a:t>Is identified throughout the Rising Action of the play.</a:t>
            </a:r>
          </a:p>
          <a:p>
            <a:endParaRPr lang="en-US" sz="3200" dirty="0"/>
          </a:p>
          <a:p>
            <a:r>
              <a:rPr lang="en-US" sz="3200" dirty="0" smtClean="0"/>
              <a:t>Helps to give plot and character motivation for the action happening now.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7812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  ATTITUDE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271" y="1417638"/>
            <a:ext cx="7772400" cy="3733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shifting of ideas or attitude of the protagonist, from the beginning of the play to the end. </a:t>
            </a:r>
            <a:r>
              <a:rPr lang="en-US" sz="3200" dirty="0"/>
              <a:t> </a:t>
            </a:r>
            <a:r>
              <a:rPr lang="en-US" sz="3200" dirty="0" smtClean="0"/>
              <a:t>The arc of the main character.</a:t>
            </a:r>
            <a:endParaRPr lang="en-US" sz="3200" dirty="0"/>
          </a:p>
        </p:txBody>
      </p:sp>
      <p:sp>
        <p:nvSpPr>
          <p:cNvPr id="4" name="Isosceles Triangle 3"/>
          <p:cNvSpPr/>
          <p:nvPr/>
        </p:nvSpPr>
        <p:spPr>
          <a:xfrm>
            <a:off x="3527945" y="3954438"/>
            <a:ext cx="2245058" cy="1473958"/>
          </a:xfrm>
          <a:prstGeom prst="triangle">
            <a:avLst>
              <a:gd name="adj" fmla="val 487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c 5"/>
          <p:cNvSpPr/>
          <p:nvPr/>
        </p:nvSpPr>
        <p:spPr>
          <a:xfrm>
            <a:off x="3087805" y="3507474"/>
            <a:ext cx="3125337" cy="3841845"/>
          </a:xfrm>
          <a:prstGeom prst="arc">
            <a:avLst>
              <a:gd name="adj1" fmla="val 10756172"/>
              <a:gd name="adj2" fmla="val 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2374900" y="2115066"/>
            <a:ext cx="4776527" cy="3714234"/>
          </a:xfrm>
          <a:prstGeom prst="triangle">
            <a:avLst>
              <a:gd name="adj" fmla="val 4930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36728" y="5574054"/>
            <a:ext cx="193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OPENING SITUATION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908120" y="5093439"/>
            <a:ext cx="171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INITIAL INCIDENT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340380" y="4303805"/>
            <a:ext cx="1502064" cy="31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RISING ACTION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239288" y="1807289"/>
            <a:ext cx="983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CLIMAX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7519916" y="4202971"/>
            <a:ext cx="1672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FALLING ACTION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7257006" y="5574055"/>
            <a:ext cx="1531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DENOUEMENT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286676" y="3620699"/>
            <a:ext cx="88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PLOT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340580" y="2827277"/>
            <a:ext cx="757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MOOD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4032510" y="4884011"/>
            <a:ext cx="1435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CONFLICT</a:t>
            </a:r>
          </a:p>
          <a:p>
            <a:pPr algn="ctr"/>
            <a:r>
              <a:rPr lang="en-US" sz="1400" dirty="0" smtClean="0"/>
              <a:t>P </a:t>
            </a:r>
            <a:r>
              <a:rPr lang="en-US" sz="1400" dirty="0"/>
              <a:t>vs M</a:t>
            </a:r>
          </a:p>
          <a:p>
            <a:pPr algn="ctr"/>
            <a:r>
              <a:rPr lang="en-US" sz="1400" dirty="0" smtClean="0"/>
              <a:t>P </a:t>
            </a:r>
            <a:r>
              <a:rPr lang="en-US" sz="1400" dirty="0"/>
              <a:t>vs Himself</a:t>
            </a:r>
          </a:p>
          <a:p>
            <a:pPr algn="ctr"/>
            <a:r>
              <a:rPr lang="en-US" sz="1400" dirty="0" smtClean="0"/>
              <a:t>P </a:t>
            </a:r>
            <a:r>
              <a:rPr lang="en-US" sz="1400" dirty="0"/>
              <a:t>vs </a:t>
            </a:r>
            <a:r>
              <a:rPr lang="en-US" sz="1400" dirty="0" smtClean="0"/>
              <a:t>Society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46740" y="4348264"/>
            <a:ext cx="945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THEME</a:t>
            </a:r>
            <a:endParaRPr lang="en-US" sz="1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901838" y="3397956"/>
            <a:ext cx="16351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454163" y="4121150"/>
            <a:ext cx="2591795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002720" y="4863658"/>
            <a:ext cx="350726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nvoss\AppData\Local\Microsoft\Windows\Temporary Internet Files\Content.IE5\R7PP16TT\MC900355851[1].wmf"/>
          <p:cNvPicPr>
            <a:picLocks noChangeAspect="1" noChangeArrowheads="1"/>
          </p:cNvPicPr>
          <p:nvPr/>
        </p:nvPicPr>
        <p:blipFill>
          <a:blip r:embed="rId2" cstate="email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607" y="-600027"/>
            <a:ext cx="6454157" cy="7159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9" name="TextBox 1028"/>
          <p:cNvSpPr txBox="1"/>
          <p:nvPr/>
        </p:nvSpPr>
        <p:spPr>
          <a:xfrm rot="1287689">
            <a:off x="4286589" y="789847"/>
            <a:ext cx="1478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GIVEN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1030" name="TextBox 1029"/>
          <p:cNvSpPr txBox="1"/>
          <p:nvPr/>
        </p:nvSpPr>
        <p:spPr>
          <a:xfrm rot="1259393">
            <a:off x="3080680" y="1170798"/>
            <a:ext cx="3633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CIRCUMSTANCES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1033" name="Flowchart: Connector 1032"/>
          <p:cNvSpPr/>
          <p:nvPr/>
        </p:nvSpPr>
        <p:spPr>
          <a:xfrm>
            <a:off x="2369355" y="5654718"/>
            <a:ext cx="171427" cy="227114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lowchart: Connector 44"/>
          <p:cNvSpPr/>
          <p:nvPr/>
        </p:nvSpPr>
        <p:spPr>
          <a:xfrm>
            <a:off x="4633686" y="2115066"/>
            <a:ext cx="171427" cy="227114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owchart: Connector 45"/>
          <p:cNvSpPr/>
          <p:nvPr/>
        </p:nvSpPr>
        <p:spPr>
          <a:xfrm>
            <a:off x="2624136" y="5133771"/>
            <a:ext cx="171427" cy="227114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lowchart: Connector 46"/>
          <p:cNvSpPr/>
          <p:nvPr/>
        </p:nvSpPr>
        <p:spPr>
          <a:xfrm>
            <a:off x="7065713" y="5654718"/>
            <a:ext cx="171427" cy="227114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5" name="Straight Connector 1034"/>
          <p:cNvCxnSpPr/>
          <p:nvPr/>
        </p:nvCxnSpPr>
        <p:spPr>
          <a:xfrm flipV="1">
            <a:off x="1951630" y="2281291"/>
            <a:ext cx="2682055" cy="2178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Straight Connector 1036"/>
          <p:cNvCxnSpPr>
            <a:endCxn id="1033" idx="1"/>
          </p:cNvCxnSpPr>
          <p:nvPr/>
        </p:nvCxnSpPr>
        <p:spPr>
          <a:xfrm>
            <a:off x="1951630" y="4502152"/>
            <a:ext cx="442830" cy="11858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Straight Connector 1040"/>
          <p:cNvCxnSpPr>
            <a:stCxn id="45" idx="6"/>
          </p:cNvCxnSpPr>
          <p:nvPr/>
        </p:nvCxnSpPr>
        <p:spPr>
          <a:xfrm>
            <a:off x="4805113" y="2228623"/>
            <a:ext cx="2714803" cy="21282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5" name="Straight Connector 1044"/>
          <p:cNvCxnSpPr/>
          <p:nvPr/>
        </p:nvCxnSpPr>
        <p:spPr>
          <a:xfrm flipH="1">
            <a:off x="7065713" y="4348264"/>
            <a:ext cx="454203" cy="12257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8153644">
            <a:off x="798570" y="2077337"/>
            <a:ext cx="914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date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18142625">
            <a:off x="994032" y="2189451"/>
            <a:ext cx="1544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geographica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 rot="17927523">
            <a:off x="2077832" y="2730436"/>
            <a:ext cx="1122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politica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 rot="17958759">
            <a:off x="1662127" y="2529776"/>
            <a:ext cx="963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social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17862905">
            <a:off x="2532406" y="2761710"/>
            <a:ext cx="13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economic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17734152">
            <a:off x="3254528" y="3108074"/>
            <a:ext cx="1153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religious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17577323">
            <a:off x="5050743" y="3368087"/>
            <a:ext cx="1924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Previous Action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7515620">
            <a:off x="6089145" y="37875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Polar Attitude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35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8" grpId="0"/>
      <p:bldP spid="20" grpId="0"/>
      <p:bldP spid="21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does a playwright express ideas and convey messages?</a:t>
            </a:r>
          </a:p>
          <a:p>
            <a:endParaRPr lang="en-US" sz="3200" dirty="0"/>
          </a:p>
          <a:p>
            <a:r>
              <a:rPr lang="en-US" sz="3200" dirty="0" smtClean="0"/>
              <a:t>How can a structure of a play help audiences gain an understanding of the play’s ideas and messages?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996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sz="2800" dirty="0" smtClean="0"/>
              <a:t>WHAT IS IT?</a:t>
            </a:r>
          </a:p>
          <a:p>
            <a:pPr marL="68580" indent="0">
              <a:buNone/>
            </a:pPr>
            <a:endParaRPr lang="en-US" sz="2800" dirty="0" smtClean="0"/>
          </a:p>
          <a:p>
            <a:r>
              <a:rPr lang="en-US" sz="3200" dirty="0" smtClean="0"/>
              <a:t>Analyzing a play to identify its parts,  explain its arrangement and deduce the meaning that arises from them and their relation to the whole.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6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1892300" y="501134"/>
            <a:ext cx="5461000" cy="4749800"/>
          </a:xfrm>
          <a:prstGeom prst="triangle">
            <a:avLst>
              <a:gd name="adj" fmla="val 4930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69900" y="4673600"/>
            <a:ext cx="142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OPENING SITUATION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9700" y="3937000"/>
            <a:ext cx="2286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INITIAL INCIDENT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900" y="1553044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RISING ACTION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152400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CLIMAX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23881" y="1623578"/>
            <a:ext cx="2054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FALLING ACTION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53300" y="4881602"/>
            <a:ext cx="179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DENOUEMENT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52900" y="2316202"/>
            <a:ext cx="88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PLOT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52900" y="1394936"/>
            <a:ext cx="10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MOOD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37000" y="3937000"/>
            <a:ext cx="1435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CONFLICT</a:t>
            </a:r>
          </a:p>
          <a:p>
            <a:pPr algn="ctr"/>
            <a:r>
              <a:rPr lang="en-US" dirty="0" smtClean="0"/>
              <a:t>P </a:t>
            </a:r>
            <a:r>
              <a:rPr lang="en-US" dirty="0"/>
              <a:t>vs M</a:t>
            </a:r>
          </a:p>
          <a:p>
            <a:pPr algn="ctr"/>
            <a:r>
              <a:rPr lang="en-US" dirty="0" smtClean="0"/>
              <a:t>P </a:t>
            </a:r>
            <a:r>
              <a:rPr lang="en-US" dirty="0"/>
              <a:t>vs Himself</a:t>
            </a:r>
          </a:p>
          <a:p>
            <a:pPr algn="ctr"/>
            <a:r>
              <a:rPr lang="en-US" dirty="0" smtClean="0"/>
              <a:t>P </a:t>
            </a:r>
            <a:r>
              <a:rPr lang="en-US" dirty="0"/>
              <a:t>vs </a:t>
            </a:r>
            <a:r>
              <a:rPr lang="en-US" dirty="0" smtClean="0"/>
              <a:t>Society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63950" y="3085068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THEME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663950" y="2115066"/>
            <a:ext cx="18351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38491" y="2900402"/>
            <a:ext cx="27305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30500" y="3733800"/>
            <a:ext cx="37846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372600" y="337066"/>
            <a:ext cx="914400" cy="914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" idx="0"/>
            <a:endCxn id="5" idx="3"/>
          </p:cNvCxnSpPr>
          <p:nvPr/>
        </p:nvCxnSpPr>
        <p:spPr>
          <a:xfrm flipH="1">
            <a:off x="2374900" y="501134"/>
            <a:ext cx="2209782" cy="12424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2" idx="2"/>
          </p:cNvCxnSpPr>
          <p:nvPr/>
        </p:nvCxnSpPr>
        <p:spPr>
          <a:xfrm flipH="1">
            <a:off x="1892300" y="1743544"/>
            <a:ext cx="482600" cy="35073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" idx="0"/>
          </p:cNvCxnSpPr>
          <p:nvPr/>
        </p:nvCxnSpPr>
        <p:spPr>
          <a:xfrm>
            <a:off x="4584682" y="501134"/>
            <a:ext cx="2239199" cy="1263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2" idx="4"/>
          </p:cNvCxnSpPr>
          <p:nvPr/>
        </p:nvCxnSpPr>
        <p:spPr>
          <a:xfrm flipH="1" flipV="1">
            <a:off x="6823881" y="1764268"/>
            <a:ext cx="529419" cy="3486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1892300" y="5065762"/>
            <a:ext cx="241300" cy="25416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365896" y="4059344"/>
            <a:ext cx="241300" cy="25416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7112000" y="5066268"/>
            <a:ext cx="241300" cy="25416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460875" y="472953"/>
            <a:ext cx="241300" cy="25416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8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3039"/>
            <a:ext cx="7772400" cy="3733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OPENING SITUATION:   The scene at the rise of the curtain; introduces location, setting and character.</a:t>
            </a:r>
          </a:p>
          <a:p>
            <a:endParaRPr lang="en-US" sz="2400" dirty="0"/>
          </a:p>
          <a:p>
            <a:r>
              <a:rPr lang="en-US" sz="2400" dirty="0" smtClean="0"/>
              <a:t>INITIAL INCIDENT:   The first event that suggests there will be a change in the situation. Conflict is established and propels the plot forward.</a:t>
            </a:r>
          </a:p>
          <a:p>
            <a:endParaRPr lang="en-US" sz="2400" dirty="0"/>
          </a:p>
          <a:p>
            <a:r>
              <a:rPr lang="en-US" sz="2400" dirty="0" smtClean="0"/>
              <a:t>RISING / FALLING ACTION:  Events which lead to / follow the climax.</a:t>
            </a:r>
          </a:p>
        </p:txBody>
      </p:sp>
    </p:spTree>
    <p:extLst>
      <p:ext uri="{BB962C8B-B14F-4D97-AF65-F5344CB8AC3E}">
        <p14:creationId xmlns:p14="http://schemas.microsoft.com/office/powerpoint/2010/main" val="368818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/>
              <a:t>CLIMAX:  The highest point of emotional intensity that occurs near the middle or end, which all action has been leading to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DENOUEMENT:   The summary of all events in the play.  Moral or theme is clear.</a:t>
            </a:r>
          </a:p>
          <a:p>
            <a:endParaRPr lang="en-US" sz="2400" dirty="0"/>
          </a:p>
          <a:p>
            <a:r>
              <a:rPr lang="en-US" sz="2400" dirty="0" smtClean="0"/>
              <a:t>MOOD:   The emotional state of the play.</a:t>
            </a:r>
          </a:p>
          <a:p>
            <a:pPr marL="68580" indent="0">
              <a:buNone/>
            </a:pPr>
            <a:endParaRPr lang="en-US" sz="2400" dirty="0"/>
          </a:p>
          <a:p>
            <a:r>
              <a:rPr lang="en-US" sz="2400" dirty="0" smtClean="0"/>
              <a:t>PLOT:  The sequence of events in the play.</a:t>
            </a:r>
            <a:endParaRPr lang="en-US" sz="24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9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THEME:   The basic idea of the play that gives unity to all the internal elements.</a:t>
            </a:r>
          </a:p>
          <a:p>
            <a:endParaRPr lang="en-US" sz="2400" dirty="0"/>
          </a:p>
          <a:p>
            <a:r>
              <a:rPr lang="en-US" sz="2400" dirty="0" smtClean="0"/>
              <a:t>CONLFICT:  The problem or struggle within the play, involving opposition between the protagonist and antagonist.</a:t>
            </a:r>
          </a:p>
          <a:p>
            <a:pPr lvl="1"/>
            <a:r>
              <a:rPr lang="en-US" sz="2400" dirty="0" smtClean="0"/>
              <a:t>Man (protagonist) vs. Man</a:t>
            </a:r>
          </a:p>
          <a:p>
            <a:pPr lvl="1"/>
            <a:r>
              <a:rPr lang="en-US" sz="2400" dirty="0" smtClean="0"/>
              <a:t>Man </a:t>
            </a:r>
            <a:r>
              <a:rPr lang="en-US" sz="2400" dirty="0"/>
              <a:t>(protagonist) vs</a:t>
            </a:r>
            <a:r>
              <a:rPr lang="en-US" sz="2400" dirty="0" smtClean="0"/>
              <a:t>. Society</a:t>
            </a:r>
          </a:p>
          <a:p>
            <a:pPr lvl="1"/>
            <a:r>
              <a:rPr lang="en-US" sz="2400" dirty="0"/>
              <a:t>Man (protagonist) </a:t>
            </a:r>
            <a:r>
              <a:rPr lang="en-US" sz="2400" dirty="0" smtClean="0"/>
              <a:t>vs. Himself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533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1892300" y="501134"/>
            <a:ext cx="5461000" cy="4749800"/>
          </a:xfrm>
          <a:prstGeom prst="triangle">
            <a:avLst>
              <a:gd name="adj" fmla="val 4930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69900" y="4673600"/>
            <a:ext cx="142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OPENING SITUATION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9700" y="3937000"/>
            <a:ext cx="2286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INITIAL INCIDENT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900" y="1553044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RISING ACTION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152400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CLIMAX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23881" y="1623578"/>
            <a:ext cx="2054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FALLING ACTION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53300" y="4881602"/>
            <a:ext cx="179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DENOUEMENT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52900" y="2316202"/>
            <a:ext cx="88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PLOT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52900" y="1394936"/>
            <a:ext cx="10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MOOD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37000" y="3937000"/>
            <a:ext cx="1435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CONFLICT</a:t>
            </a:r>
          </a:p>
          <a:p>
            <a:pPr algn="ctr"/>
            <a:r>
              <a:rPr lang="en-US" dirty="0" smtClean="0"/>
              <a:t>P </a:t>
            </a:r>
            <a:r>
              <a:rPr lang="en-US" dirty="0"/>
              <a:t>vs M</a:t>
            </a:r>
          </a:p>
          <a:p>
            <a:pPr algn="ctr"/>
            <a:r>
              <a:rPr lang="en-US" dirty="0" smtClean="0"/>
              <a:t>P </a:t>
            </a:r>
            <a:r>
              <a:rPr lang="en-US" dirty="0"/>
              <a:t>vs Himself</a:t>
            </a:r>
          </a:p>
          <a:p>
            <a:pPr algn="ctr"/>
            <a:r>
              <a:rPr lang="en-US" dirty="0" smtClean="0"/>
              <a:t>P </a:t>
            </a:r>
            <a:r>
              <a:rPr lang="en-US" dirty="0"/>
              <a:t>vs </a:t>
            </a:r>
            <a:r>
              <a:rPr lang="en-US" dirty="0" smtClean="0"/>
              <a:t>Society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63950" y="3085068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THEME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663950" y="2115066"/>
            <a:ext cx="18351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38491" y="2900402"/>
            <a:ext cx="27305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30500" y="3733800"/>
            <a:ext cx="37846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372600" y="337066"/>
            <a:ext cx="914400" cy="914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" idx="0"/>
            <a:endCxn id="5" idx="3"/>
          </p:cNvCxnSpPr>
          <p:nvPr/>
        </p:nvCxnSpPr>
        <p:spPr>
          <a:xfrm flipH="1">
            <a:off x="2374900" y="501134"/>
            <a:ext cx="2209782" cy="12424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2" idx="2"/>
          </p:cNvCxnSpPr>
          <p:nvPr/>
        </p:nvCxnSpPr>
        <p:spPr>
          <a:xfrm flipH="1">
            <a:off x="1892300" y="1743544"/>
            <a:ext cx="482600" cy="35073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" idx="0"/>
          </p:cNvCxnSpPr>
          <p:nvPr/>
        </p:nvCxnSpPr>
        <p:spPr>
          <a:xfrm>
            <a:off x="4584682" y="501134"/>
            <a:ext cx="2239199" cy="1263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2" idx="4"/>
          </p:cNvCxnSpPr>
          <p:nvPr/>
        </p:nvCxnSpPr>
        <p:spPr>
          <a:xfrm flipH="1" flipV="1">
            <a:off x="6823881" y="1764268"/>
            <a:ext cx="529419" cy="3486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1892300" y="5065762"/>
            <a:ext cx="241300" cy="25416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365896" y="4059344"/>
            <a:ext cx="241300" cy="25416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7112000" y="5066268"/>
            <a:ext cx="241300" cy="25416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460875" y="472953"/>
            <a:ext cx="241300" cy="25416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9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GIVEN CIRCUMSTANCES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800" dirty="0" smtClean="0"/>
              <a:t>The facts that govern the characters in which they live.</a:t>
            </a:r>
          </a:p>
          <a:p>
            <a:pPr marL="68580" indent="0">
              <a:buNone/>
            </a:pPr>
            <a:endParaRPr lang="en-US" sz="2800" dirty="0" smtClean="0"/>
          </a:p>
          <a:p>
            <a:pPr lvl="1"/>
            <a:r>
              <a:rPr lang="en-US" sz="2400" dirty="0" smtClean="0"/>
              <a:t>ENVIRONMENTAL FACTS</a:t>
            </a:r>
          </a:p>
          <a:p>
            <a:endParaRPr lang="en-US" sz="1600" dirty="0" smtClean="0"/>
          </a:p>
          <a:p>
            <a:pPr lvl="1"/>
            <a:r>
              <a:rPr lang="en-US" sz="2400" dirty="0" smtClean="0"/>
              <a:t>PREVIOUS ACTION</a:t>
            </a:r>
          </a:p>
          <a:p>
            <a:endParaRPr lang="en-US" sz="1600" dirty="0" smtClean="0"/>
          </a:p>
          <a:p>
            <a:pPr lvl="1"/>
            <a:r>
              <a:rPr lang="en-US" sz="2400" dirty="0" smtClean="0"/>
              <a:t>POLAR ATTITUDE</a:t>
            </a:r>
          </a:p>
        </p:txBody>
      </p:sp>
    </p:spTree>
    <p:extLst>
      <p:ext uri="{BB962C8B-B14F-4D97-AF65-F5344CB8AC3E}">
        <p14:creationId xmlns:p14="http://schemas.microsoft.com/office/powerpoint/2010/main" val="20268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310</TotalTime>
  <Words>487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Gill Sans MT</vt:lpstr>
      <vt:lpstr>Wingdings 3</vt:lpstr>
      <vt:lpstr>Urban Pop</vt:lpstr>
      <vt:lpstr>PLAY structure</vt:lpstr>
      <vt:lpstr>PLAY STRUCTURE</vt:lpstr>
      <vt:lpstr>PLAY STRUCTURE</vt:lpstr>
      <vt:lpstr>PowerPoint Presentation</vt:lpstr>
      <vt:lpstr>PLAY STRUCTURE</vt:lpstr>
      <vt:lpstr>PLAY STRUCTURE</vt:lpstr>
      <vt:lpstr>PLAY STRUCTURE</vt:lpstr>
      <vt:lpstr>PowerPoint Presentation</vt:lpstr>
      <vt:lpstr>GIVEN CIRCUMSTANCES</vt:lpstr>
      <vt:lpstr>Environmental facts </vt:lpstr>
      <vt:lpstr>Previous  Action</vt:lpstr>
      <vt:lpstr>POLAR  ATTITUDE</vt:lpstr>
      <vt:lpstr>PowerPoint Presentation</vt:lpstr>
    </vt:vector>
  </TitlesOfParts>
  <Company>Parkway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Voss</dc:creator>
  <cp:lastModifiedBy>Parkway Schools</cp:lastModifiedBy>
  <cp:revision>29</cp:revision>
  <dcterms:created xsi:type="dcterms:W3CDTF">2014-04-04T14:04:30Z</dcterms:created>
  <dcterms:modified xsi:type="dcterms:W3CDTF">2020-03-18T20:29:35Z</dcterms:modified>
</cp:coreProperties>
</file>